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300" r:id="rId2"/>
    <p:sldId id="256" r:id="rId3"/>
    <p:sldId id="257" r:id="rId4"/>
    <p:sldId id="258" r:id="rId5"/>
    <p:sldId id="259" r:id="rId6"/>
    <p:sldId id="298" r:id="rId7"/>
    <p:sldId id="260" r:id="rId8"/>
    <p:sldId id="261" r:id="rId9"/>
    <p:sldId id="276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5" r:id="rId23"/>
    <p:sldId id="277" r:id="rId24"/>
    <p:sldId id="278" r:id="rId25"/>
    <p:sldId id="274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96" r:id="rId36"/>
    <p:sldId id="29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9" r:id="rId46"/>
    <p:sldId id="301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306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76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113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672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010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308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017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765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017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242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573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180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8177" y="3771174"/>
            <a:ext cx="5540814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8881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3124201"/>
            <a:ext cx="6620968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078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095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9650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8086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550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4000"/>
                </a:schemeClr>
              </a:gs>
              <a:gs pos="73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66000">
                <a:schemeClr val="accent1">
                  <a:lumMod val="60000"/>
                  <a:lumOff val="40000"/>
                  <a:alpha val="0"/>
                </a:schemeClr>
              </a:gs>
              <a:gs pos="31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1000"/>
                </a:schemeClr>
              </a:gs>
              <a:gs pos="75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8000"/>
                </a:schemeClr>
              </a:gs>
              <a:gs pos="72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9643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SEMINÁRIO:</a:t>
            </a:r>
            <a:br>
              <a:rPr lang="pt-BR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pt-BR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pt-BR" sz="5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REFORMA DA PREVIDÊNCIA DO SERVIDOR PÚBLICO</a:t>
            </a:r>
            <a:endParaRPr lang="pt-BR" sz="5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8630"/>
            <a:ext cx="4302844" cy="145859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042" y="4887801"/>
            <a:ext cx="3102015" cy="197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30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8386" y="1447801"/>
            <a:ext cx="6620968" cy="3329581"/>
          </a:xfrm>
        </p:spPr>
        <p:txBody>
          <a:bodyPr/>
          <a:lstStyle/>
          <a:p>
            <a:r>
              <a:rPr lang="pt-BR" dirty="0" smtClean="0"/>
              <a:t>SEMINÁRIO REFORMA DA PREVIDÊNCIA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48386" y="4777380"/>
            <a:ext cx="6620968" cy="861420"/>
          </a:xfrm>
        </p:spPr>
        <p:txBody>
          <a:bodyPr/>
          <a:lstStyle/>
          <a:p>
            <a:r>
              <a:rPr lang="pt-BR" dirty="0" smtClean="0"/>
              <a:t>REGIMES PRÓPRIOS DE PREVIDÊNCIA SOCIAL – RPPS </a:t>
            </a:r>
            <a:endParaRPr lang="pt-BR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276673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r>
              <a:rPr lang="pt-BR" dirty="0">
                <a:solidFill>
                  <a:schemeClr val="tx1"/>
                </a:solidFill>
              </a:rPr>
              <a:t>BRUNO CUNHA GONTIJO</a:t>
            </a:r>
          </a:p>
        </p:txBody>
      </p:sp>
    </p:spTree>
    <p:extLst>
      <p:ext uri="{BB962C8B-B14F-4D97-AF65-F5344CB8AC3E}">
        <p14:creationId xmlns:p14="http://schemas.microsoft.com/office/powerpoint/2010/main" val="137084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231" y="649311"/>
            <a:ext cx="8825659" cy="651456"/>
          </a:xfrm>
        </p:spPr>
        <p:txBody>
          <a:bodyPr/>
          <a:lstStyle/>
          <a:p>
            <a:r>
              <a:rPr lang="pt-BR" sz="3600" dirty="0"/>
              <a:t>O ESTADO DE COISAS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3231" y="2072817"/>
            <a:ext cx="8825659" cy="439237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REGIMES PRÓPRIOS DE PREVIDÊNCIA SOCIAL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EMENDA CONSTITUCIONAL nº 103/19 </a:t>
            </a:r>
          </a:p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(publicada em 13/11/2019)</a:t>
            </a:r>
          </a:p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alteração das regras exclusivamente aos servidores públicos federais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PROPOSTA DE EMENDA À CONSTITUIÇÃO nº 133/19 </a:t>
            </a:r>
          </a:p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(aprovado o texto base no Senado em 19/11/2019)</a:t>
            </a:r>
          </a:p>
          <a:p>
            <a:pPr>
              <a:spcBef>
                <a:spcPts val="0"/>
              </a:spcBef>
            </a:pPr>
            <a: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extensão das regras da EC 103/19 aos servidores públicos dos Estados, do 		Distrito Federal e dos 	Municípios (inclusão dos Municípios por adesão do 		respectivo Estado e possibilidade de afastamento das regras por meio da 		edição de legislação específica no prazo de 360 dias)</a:t>
            </a:r>
            <a:endParaRPr lang="pt-BR" cap="none" dirty="0" smtClean="0"/>
          </a:p>
          <a:p>
            <a:pPr>
              <a:spcBef>
                <a:spcPts val="0"/>
              </a:spcBef>
            </a:pPr>
            <a:endParaRPr lang="pt-BR" cap="none" dirty="0" smtClean="0"/>
          </a:p>
          <a:p>
            <a:pPr>
              <a:spcBef>
                <a:spcPts val="0"/>
              </a:spcBef>
            </a:pPr>
            <a:endParaRPr lang="pt-BR" cap="none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76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7626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</a:t>
            </a:r>
            <a:r>
              <a:rPr lang="pt-BR" sz="3600" dirty="0" smtClean="0"/>
              <a:t>GERAIS DA </a:t>
            </a:r>
            <a:r>
              <a:rPr lang="pt-BR" sz="3600" dirty="0"/>
              <a:t>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7626" y="2072817"/>
            <a:ext cx="8825659" cy="439237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ROMPIMENTO DO VÍNCULO FUNCIONAL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37 [...]</a:t>
            </a: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14. A aposentadoria concedida com a utilização de tempo de contribuição decorrente de cargo, emprego ou função pública, inclusive do Regime Geral de Previdência Social, acarretará o rompimento do vínculo que gerou o referido tempo de contribuição.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</a:t>
            </a:r>
          </a:p>
          <a:p>
            <a:pPr>
              <a:spcBef>
                <a:spcPts val="0"/>
              </a:spcBef>
            </a:pPr>
            <a:endParaRPr lang="pt-BR" cap="none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27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1868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1868" y="2072817"/>
            <a:ext cx="8825659" cy="439237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INCORPORAÇÃO DE VANTAGENS À REMUNERAÇÃO 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39 [...]</a:t>
            </a: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9º É vedada a incorporação de vantagens de caráter temporário ou vinculadas ao exercício de função de confiança ou de cargo em comissão à remuneração do cargo efetivo.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</a:t>
            </a:r>
          </a:p>
          <a:p>
            <a:pPr>
              <a:spcBef>
                <a:spcPts val="0"/>
              </a:spcBef>
            </a:pPr>
            <a:endParaRPr lang="pt-BR" cap="none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88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2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52" y="2072817"/>
            <a:ext cx="8825659" cy="439237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 DE CÁLCULO DAS CONTRIBUIÇÕES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PEC 133/19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15.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Considera-se remuneração do servidor público no cargo efetivo, para fins de cálculo dos proventos de aposentadoria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valor constituído pelo subsídio, pelo vencimento e pelas vantagens pecuniárias permanentes do cargo, estabelecidos em lei de cada ente federativo, acrescido dos adicionais de caráter individual e das vantagens pessoais permanentes, e observando que se as vantagens pecuniárias permanentes forem variáveis, por estarem vinculadas a indicadores de desempenho, produtividade ou situação similar, o valor dessas vantagens integrará o cálculo da remuneração do servidor público no cargo efetivo, estabelecido pela média aritmética simples do indicador nos dez anos anteriores à concessão do benefício de aposentadoria, que será aplicada sobre o valor atual de referência das vantagens pecuniárias permanentes variáveis.</a:t>
            </a:r>
            <a:endParaRPr lang="pt-BR" cap="none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99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3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473" y="2072817"/>
            <a:ext cx="8825659" cy="439237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REGIME DE PREVIDÊNCIA COMPLEMENTAR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40. O regime próprio de previdência social dos servidores titulares de cargos efetivos terá caráter contributivo e solidário, mediante contribuição do respectivo ente federativo, de servidores ativos, de aposentados e de pensionistas, observados critérios que preservem o equilíbrio financeiro e atuarial.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(Redação dada pela Emenda Constitucional nº 103, de 2019)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14. A União, os Estados, o Distrito Federal e os Municípios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instituirão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por lei de iniciativa do respectivo Poder Executivo,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regime de previdência complementar para servidores públicos ocupantes de cargo efetivo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observado o limite máximo dos benefícios do Regime Geral de Previdência Social para o valor das aposentadorias e das pensões em regime próprio de previdência social, ressalvado o disposto no § 16. </a:t>
            </a:r>
            <a:r>
              <a:rPr lang="pt-B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Redação dada pela Emenda Constitucional nº 103, de 2019</a:t>
            </a:r>
            <a:r>
              <a:rPr lang="pt-B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pt-BR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 texto anterior trazia uma faculdade quanto à instituição do regime de previdência complementar)</a:t>
            </a:r>
            <a:endParaRPr lang="pt-BR" cap="none" dirty="0">
              <a:solidFill>
                <a:schemeClr val="accent1"/>
              </a:solidFill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44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6110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6110" y="2072817"/>
            <a:ext cx="8825659" cy="4392379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REGIME DE PREVIDÊNCIA COMPLEMENTAR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40. [...]</a:t>
            </a:r>
            <a:endParaRPr lang="pt-BR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15. O regime de previdência complementar de que trata o § 14 oferecerá plano de benefícios somente na modalidade contribuição definida, observará o disposto no art. 202 e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será efetivado por intermédio de entidade fechada de previdência complementar ou de entidade aberta de previdência complementar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Redação dada pela Emenda Constitucional nº 103, de 2019)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16 - Somente mediante sua prévia e expressa opção, o disposto nos  §§14 e 15 poderá ser aplicado ao servidor que tiver ingressado no serviço público até a data da publicação do ato de instituição do correspondente regime de previdência complementar. </a:t>
            </a:r>
            <a:r>
              <a:rPr lang="pt-B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Incluído pela Emenda Constitucional nº 20, de 15/12/98)</a:t>
            </a:r>
            <a:endParaRPr lang="pt-BR" cap="none" dirty="0">
              <a:solidFill>
                <a:schemeClr val="accent1"/>
              </a:solidFill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5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4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474" y="2072817"/>
            <a:ext cx="8825659" cy="43923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REGIME DE PREVIDÊNCIA COMPLEMENTAR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(EC 103/19)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9º [...]</a:t>
            </a:r>
          </a:p>
          <a:p>
            <a:pPr lvl="2" algn="just">
              <a:spcBef>
                <a:spcPts val="0"/>
              </a:spcBef>
            </a:pPr>
            <a:endParaRPr lang="pt-BR" sz="20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6º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instituição do regime de previdência complementar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 forma dos §§14 a 16 do art. 40 da Constituição Federal e a adequação do órgão ou entidade gestora do regime próprio de previdência social ao §20 do art. 40 da Constituição Federal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deverão ocorrer no prazo máximo de 2 (dois) anos da data de entrada em vigor desta Emenda Constitucional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91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3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473" y="2072817"/>
            <a:ext cx="8825659" cy="439237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CONTRIBUIÇÃO SOBRE APOSENTADORIAS E PENSÕES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40. [...]</a:t>
            </a:r>
            <a:endParaRPr lang="pt-BR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18. Incidirá contribuição sobre os proventos de aposentadorias e pensões concedidas pelo regime de que trata este artigo que superem o limite máximo estabelecido para os benefícios do regime geral de previdência social de que trata o art. 201, com percentual igual ao estabelecido para os servidores titulares de cargos efetivos.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41, 19.12.2003)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21. A contribuição prevista no §18 deste artigo incidirá apenas sobre as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parcelas de proventos de aposentadoria e de pensão que superem o dobro do limite máximo estabelecido para os benefícios do regime geral de previdência social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que trata o art. 201 desta Constituição, quando o beneficiário, na forma da lei, for portador de doença incapacitante. </a:t>
            </a:r>
            <a:r>
              <a:rPr lang="pt-B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Revogado pela Emenda Constitucional nº 103, de 2019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pt-BR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(dispositivo revogado)</a:t>
            </a:r>
            <a:endParaRPr lang="pt-BR" cap="none" dirty="0">
              <a:solidFill>
                <a:schemeClr val="accent1"/>
              </a:solidFill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19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3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53" y="2072817"/>
            <a:ext cx="8825659" cy="439237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REGRAS AOS REGIMES PRÓPRIOS DE PREVIDÊNCIA SOCIAL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22. </a:t>
            </a:r>
            <a:r>
              <a:rPr lang="pt-BR" sz="21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Vedada a instituição de novos regimes próprios de previdência social</a:t>
            </a: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lei complementar federal estabelecerá, para os que já existam, </a:t>
            </a:r>
            <a:r>
              <a:rPr lang="pt-BR" sz="21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normas gerais de organização, de funcionamento e de responsabilidade em sua gestão</a:t>
            </a: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dispondo, entre outros aspectos, sobre: </a:t>
            </a:r>
            <a:r>
              <a:rPr lang="pt-BR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- requisitos para sua extinção e consequente migração para o Regime Geral de Previdência Social;            </a:t>
            </a:r>
          </a:p>
          <a:p>
            <a:pPr lvl="2" algn="just">
              <a:spcBef>
                <a:spcPts val="0"/>
              </a:spcBef>
            </a:pPr>
            <a:endParaRPr lang="pt-BR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- modelo de arrecadação, de aplicação e de utilização dos recursos;            </a:t>
            </a:r>
          </a:p>
          <a:p>
            <a:pPr lvl="2" algn="just">
              <a:spcBef>
                <a:spcPts val="0"/>
              </a:spcBef>
            </a:pPr>
            <a:endParaRPr lang="pt-BR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- fiscalização pela União e controle externo e social;            </a:t>
            </a:r>
          </a:p>
          <a:p>
            <a:pPr lvl="2" algn="just">
              <a:spcBef>
                <a:spcPts val="0"/>
              </a:spcBef>
            </a:pPr>
            <a:endParaRPr lang="pt-BR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- definição de equilíbrio financeiro e atuarial;           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23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2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52" y="2072817"/>
            <a:ext cx="8825659" cy="4392379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REGRAS AOS REGIMES PRÓPRIOS DE PREVIDÊNCIA SOCIAL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22. [...]</a:t>
            </a:r>
          </a:p>
          <a:p>
            <a:pPr lvl="2" algn="just">
              <a:spcBef>
                <a:spcPts val="0"/>
              </a:spcBef>
            </a:pP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- condições para instituição do fundo com finalidade previdenciária de que trata o art. 249 e para vinculação a ele dos recursos provenientes de contribuições e dos bens, direitos e ativos de qualquer natureza;</a:t>
            </a:r>
          </a:p>
          <a:p>
            <a:pPr lvl="2" algn="just">
              <a:spcBef>
                <a:spcPts val="0"/>
              </a:spcBef>
            </a:pP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 - mecanismos de equacionamento do </a:t>
            </a:r>
            <a:r>
              <a:rPr lang="pt-BR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atuarial;           </a:t>
            </a:r>
          </a:p>
          <a:p>
            <a:pPr lvl="2" algn="just">
              <a:spcBef>
                <a:spcPts val="0"/>
              </a:spcBef>
            </a:pP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 - estruturação do órgão ou entidade gestora do regime, observados os princípios relacionados com governança, controle interno e transparência;            </a:t>
            </a:r>
          </a:p>
          <a:p>
            <a:pPr lvl="2" algn="just">
              <a:spcBef>
                <a:spcPts val="0"/>
              </a:spcBef>
            </a:pP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VIII - condições e hipóteses para responsabilização daqueles que desempenhem atribuições relacionadas, direta ou indiretamente, com a gestão do regime;            </a:t>
            </a:r>
          </a:p>
          <a:p>
            <a:pPr lvl="2" algn="just">
              <a:spcBef>
                <a:spcPts val="0"/>
              </a:spcBef>
            </a:pP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- parâmetros para apuração da base de cálculo e definição de alíquota de contribuições ordinárias e extraordinárias.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83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8989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8989" y="2072817"/>
            <a:ext cx="8825659" cy="439237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APOSENTADORIAS ESPECIAIS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40. [...]</a:t>
            </a:r>
          </a:p>
          <a:p>
            <a:pPr lvl="2" algn="just">
              <a:spcBef>
                <a:spcPts val="0"/>
              </a:spcBef>
            </a:pPr>
            <a:endParaRPr lang="pt-BR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4º-A. Poderão ser estabelecidos por lei complementar do respectivo ente federativo idade e tempo de contribuição diferenciados para aposentadoria de servidores com deficiência, </a:t>
            </a:r>
            <a:r>
              <a:rPr lang="pt-BR" sz="21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previamente submetidos a avaliação biopsicossocial realizada por equipe multiprofissional e interdisciplinar</a:t>
            </a: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 </a:t>
            </a:r>
            <a:r>
              <a:rPr lang="pt-BR" sz="15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 texto anterior remetia apenas à deficiência física)</a:t>
            </a:r>
          </a:p>
          <a:p>
            <a:pPr lvl="2" algn="just">
              <a:spcBef>
                <a:spcPts val="0"/>
              </a:spcBef>
            </a:pPr>
            <a:endParaRPr lang="pt-BR" sz="15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4º-C. Poderão ser estabelecidos por lei complementar do respectivo ente federativo idade e tempo de contribuição diferenciados para aposentadoria de servidores cujas atividades sejam exercidas com efetiva exposição a agentes químicos, físicos e biológicos prejudiciais à saúde, ou associação desses agentes, </a:t>
            </a:r>
            <a:r>
              <a:rPr lang="pt-BR" sz="21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vedada a caracterização por categoria profissional ou ocupação</a:t>
            </a: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46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2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52" y="2072817"/>
            <a:ext cx="8825659" cy="43923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ACUMULAÇÃO DE BENEFÍCIOS 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40. [...]</a:t>
            </a:r>
          </a:p>
          <a:p>
            <a:pPr lvl="2" algn="just">
              <a:spcBef>
                <a:spcPts val="0"/>
              </a:spcBef>
            </a:pPr>
            <a:endParaRPr lang="pt-BR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6º Ressalvadas as aposentadorias decorrentes dos cargos acumuláveis na forma desta Constituição, é vedada a percepção de mais de uma aposentadoria à conta de regime próprio de previdência social, </a:t>
            </a:r>
            <a:r>
              <a:rPr lang="pt-BR" sz="21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aplicando-se outras vedações, regras e condições para a acumulação de benefícios previdenciários estabelecidas no Regime Geral de Previdência Social</a:t>
            </a:r>
            <a:r>
              <a:rPr lang="pt-BR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(Redação dada pela Emenda Constitucional nº 103, de 2019) </a:t>
            </a:r>
            <a:r>
              <a:rPr lang="pt-BR" sz="15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(vide art. 24 da EC 103/19)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34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2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52" y="2072817"/>
            <a:ext cx="8825659" cy="43923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CONTRIBUIÇÕES PROGRESSIVAS PARA O REGIME DE PREVIDÊNCIA SOCIAL DOS SERVIDORES – RPPS 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149. [...]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1º A União, os Estados, o Distrito Federal e os Municípios instituirão, por meio de lei, contribuições para custeio de regime próprio de previdência social, cobradas dos servidores ativos, dos aposentados e dos pensionistas,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 poderão ter alíquotas progressivas de acordo com o valor da base de contribuição ou dos proventos de aposentadoria e de pensões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(Redação dada pela Emenda Constitucional nº 103, de 2019)     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09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3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47" y="1675327"/>
            <a:ext cx="486000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63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3717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547" y="1675327"/>
            <a:ext cx="486000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5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2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47" y="1675327"/>
            <a:ext cx="486000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4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231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47" y="1675327"/>
            <a:ext cx="486000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85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4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47" y="1675327"/>
            <a:ext cx="486000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29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352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52" y="2072817"/>
            <a:ext cx="8825659" cy="4392379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CONTRIBUIÇÕES DO REGIME PRÓPRIO E DEFICIT ATUARIAL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149. [...]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1º-A. Quando houver </a:t>
            </a:r>
            <a:r>
              <a:rPr lang="pt-BR" sz="20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atuarial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contribuição ordinária dos aposentados e pensionistas poderá incidir sobre o valor dos proventos de aposentadoria e de pensões que supere o salário-mínimo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    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1º-B. Demonstrada a insuficiência da medida prevista no § 1º-A para equacionar o </a:t>
            </a:r>
            <a:r>
              <a:rPr lang="pt-B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atuarial, é facultada a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instituição de contribuição extraordinária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no âmbito da União, dos servidores públicos ativos, dos aposentados e dos pensionistas.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</a:t>
            </a:r>
            <a:r>
              <a:rPr lang="pt-B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pt-B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1º-C. A contribuição extraordinária de que trata o § 1º-B deverá ser instituída simultaneamente com outras medidas para equacionamento do </a:t>
            </a:r>
            <a:r>
              <a:rPr lang="pt-B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vigorará por período determinado, contado da data de sua instituição.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(Incluído pela Emenda Constitucional nº 103, de 2019)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08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3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473" y="2072817"/>
            <a:ext cx="8825659" cy="439237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CONTRIBUIÇÕES DO REGIME PRÓPRIO E DEFICIT ATUARIAL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(EC 103/19)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9º [...]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4º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 Estados, o Distrito Federal e os Municípios não poderão estabelecer alíquota inferior à da contribuição dos servidores da União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exceto se demonstrado que o respectivo regime próprio de previdência social não possui </a:t>
            </a:r>
            <a:r>
              <a:rPr lang="pt-B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atuarial a ser equacionado, hipótese em que a alíquota não poderá ser inferior às alíquotas aplicáveis ao Regime Geral de Previdência Social.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5º Para fins do disposto no §4º, 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não será considerada como ausência de </a:t>
            </a:r>
            <a:r>
              <a:rPr lang="pt-BR" sz="2000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implementação de segregação da massa de segurados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ou a previsão em lei de plano de equacionamento de </a:t>
            </a:r>
            <a:r>
              <a:rPr lang="pt-B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deficit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t-BR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72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4595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4595" y="2072817"/>
            <a:ext cx="8825659" cy="43923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NOVAS REGRAS APLICÁVEIS AOS REGIMES PRÓPRIOS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(EC 103/19)</a:t>
            </a:r>
          </a:p>
          <a:p>
            <a:pPr lvl="2" algn="just">
              <a:spcBef>
                <a:spcPts val="0"/>
              </a:spcBef>
            </a:pPr>
            <a:endParaRPr lang="pt-BR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9º [...]</a:t>
            </a:r>
          </a:p>
          <a:p>
            <a:pPr lvl="2" algn="just">
              <a:spcBef>
                <a:spcPts val="0"/>
              </a:spcBef>
            </a:pPr>
            <a:endParaRPr lang="pt-BR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2º O </a:t>
            </a:r>
            <a:r>
              <a:rPr lang="pt-BR" sz="1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 de benefícios dos regimes próprios de previdência social fica limitado às aposentadorias e à pensão por morte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 algn="just">
              <a:spcBef>
                <a:spcPts val="0"/>
              </a:spcBef>
            </a:pPr>
            <a:endParaRPr lang="pt-BR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3º Os </a:t>
            </a:r>
            <a:r>
              <a:rPr lang="pt-BR" sz="1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afastamentos por incapacidade temporária para o trabalho e o salário-maternidade serão pagos diretamente pelo ente federativo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não correrão à conta do regime próprio de previdência social ao qual o servidor se vincula.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63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4746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4746" y="2072817"/>
            <a:ext cx="8825659" cy="43923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NOVAS REGRAS APLICÁVEIS AOS REGIMES PRÓPRIOS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(EC 103/19)</a:t>
            </a:r>
          </a:p>
          <a:p>
            <a:pPr lvl="2" algn="just">
              <a:spcBef>
                <a:spcPts val="0"/>
              </a:spcBef>
            </a:pPr>
            <a:endParaRPr lang="pt-BR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9º [...]</a:t>
            </a:r>
          </a:p>
          <a:p>
            <a:pPr lvl="2" algn="just">
              <a:spcBef>
                <a:spcPts val="0"/>
              </a:spcBef>
            </a:pPr>
            <a:endParaRPr lang="pt-BR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7º </a:t>
            </a:r>
            <a:r>
              <a:rPr lang="pt-BR" sz="1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 recursos de regime próprio de previdência social poderão ser aplicados na concessão de empréstimos a seus segurados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19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modalidade de consignados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observada regulamentação específica estabelecida pelo Conselho Monetário Nacional. </a:t>
            </a:r>
          </a:p>
          <a:p>
            <a:pPr lvl="2" algn="just">
              <a:spcBef>
                <a:spcPts val="0"/>
              </a:spcBef>
            </a:pPr>
            <a:endParaRPr lang="pt-BR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9º O </a:t>
            </a:r>
            <a:r>
              <a:rPr lang="pt-BR" sz="1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parcelamento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ou a moratória </a:t>
            </a:r>
            <a:r>
              <a:rPr lang="pt-BR" sz="19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débitos dos entes federativos com seus regimes próprios de previdência social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fica limitado ao prazo</a:t>
            </a:r>
            <a:r>
              <a:rPr lang="pt-BR" sz="1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que se refere o §11 do art. 195 da Constituição </a:t>
            </a:r>
            <a:r>
              <a:rPr lang="pt-BR" sz="19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(60 meses)</a:t>
            </a:r>
            <a:r>
              <a:rPr lang="pt-BR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0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74" y="649311"/>
            <a:ext cx="8825659" cy="651456"/>
          </a:xfrm>
        </p:spPr>
        <p:txBody>
          <a:bodyPr/>
          <a:lstStyle/>
          <a:p>
            <a:r>
              <a:rPr lang="pt-BR" sz="3600" dirty="0"/>
              <a:t>MODIFICAÇÕES GERAIS DA EC 103/19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474" y="2072817"/>
            <a:ext cx="8825659" cy="4392379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pt-BR" sz="25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GARANTIA DO DIREITO ADQUIRIDO</a:t>
            </a:r>
          </a:p>
          <a:p>
            <a:pPr>
              <a:spcBef>
                <a:spcPts val="0"/>
              </a:spcBef>
            </a:pPr>
            <a:endParaRPr lang="pt-BR" sz="25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(EC 103/19)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3º 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concessão de aposentadoria ao servidor público federal vinculado a regime próprio de previdência social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ao segurado do Regime Geral de Previdência Social e de pensão por morte aos respectivos dependentes </a:t>
            </a:r>
            <a:r>
              <a:rPr lang="pt-BR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será assegurada, a qualquer tempo, desde que tenham sido cumpridos os requisitos para obtenção desses benefícios até a data de entrada em vigor desta Emenda Constitucional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observados os critérios da legislação vigente na data em que foram atendidos os requisitos para a concessão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aposentadoria ou da pensão por morte.</a:t>
            </a:r>
          </a:p>
          <a:p>
            <a:pPr lvl="2" algn="just">
              <a:spcBef>
                <a:spcPts val="0"/>
              </a:spcBef>
            </a:pP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spcBef>
                <a:spcPts val="0"/>
              </a:spcBef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1º Os proventos de aposentadoria devidos ao servidor público a que se refere o </a:t>
            </a:r>
            <a:r>
              <a:rPr lang="pt-BR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caput 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as pensões por morte devidas aos seus dependentes serão calculados e reajustados de acordo com a legislação em vigor à época em que foram atendidos os requisitos nela estabelecidos para a concessão desses benefícios. </a:t>
            </a:r>
            <a:endParaRPr lang="pt-BR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62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50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146113" y="2973267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por idade</a:t>
            </a:r>
          </a:p>
          <a:p>
            <a:pPr algn="r"/>
            <a:r>
              <a:rPr lang="pt-BR" sz="2200" dirty="0"/>
              <a:t>com proventos proporcionais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1038901" y="3256603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519600" y="3657602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412389" y="3940938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845714" y="4684103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738502" y="4967439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219202" y="536843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2111990" y="5651775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33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537992" y="2644855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537991" y="3079879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80% das contribuições desde julho/94</a:t>
            </a:r>
          </a:p>
        </p:txBody>
      </p:sp>
    </p:spTree>
    <p:extLst>
      <p:ext uri="{BB962C8B-B14F-4D97-AF65-F5344CB8AC3E}">
        <p14:creationId xmlns:p14="http://schemas.microsoft.com/office/powerpoint/2010/main" val="98115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07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voluntária</a:t>
            </a:r>
          </a:p>
          <a:p>
            <a:pPr algn="r"/>
            <a:r>
              <a:rPr lang="pt-BR" sz="2200" dirty="0"/>
              <a:t>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92787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73486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6627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506717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399505" y="3913126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880205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772993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666781" y="2644631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666779" y="3079655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80% das contribuições desde julho/94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27071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16350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64420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536989" y="6115115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33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44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07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voluntária</a:t>
            </a:r>
          </a:p>
          <a:p>
            <a:pPr algn="r"/>
            <a:r>
              <a:rPr lang="pt-BR" sz="2200" dirty="0"/>
              <a:t>para os servidores do magistério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92787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73486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6627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648386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541174" y="3913126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021874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14662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692539" y="2638433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692537" y="3073457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80% das contribuições desde julho/94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26198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15477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63547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528259" y="6115115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33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91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07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0" y="2459863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voluntária</a:t>
            </a:r>
          </a:p>
          <a:p>
            <a:pPr algn="r"/>
            <a:r>
              <a:rPr lang="pt-BR" sz="2200" dirty="0"/>
              <a:t>servidores que ingressaram até a EC 20/98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92787" y="2743199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73486" y="314419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66276" y="3427535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648386" y="4080547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541173" y="4363883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20%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021874" y="4764883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14662" y="5048219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20%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679660" y="2538615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679658" y="2973639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80% das contribuições desde julho/94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399505" y="5598203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292291" y="5971691"/>
            <a:ext cx="7761303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exercício no cargo da </a:t>
            </a:r>
            <a:r>
              <a:rPr lang="pt-BR" sz="2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2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t-BR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50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07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voluntária</a:t>
            </a:r>
          </a:p>
          <a:p>
            <a:pPr algn="r"/>
            <a:r>
              <a:rPr lang="pt-BR" sz="2200" dirty="0"/>
              <a:t>servidores do magistério que ingressaram até a EC 20/98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92787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73486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6627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622629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515416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20%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996117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888905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20%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692539" y="2538615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692537" y="2973639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de 80% das contribuições desde julho/94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292291" y="5520934"/>
            <a:ext cx="7761303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exercício no cargo da </a:t>
            </a:r>
            <a:r>
              <a:rPr lang="pt-BR" sz="2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2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t-BR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795547" y="6331595"/>
            <a:ext cx="8446676" cy="4575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Acréscimo no tempo de contribuição de 17% se homem e 20% se mulher</a:t>
            </a:r>
          </a:p>
        </p:txBody>
      </p:sp>
    </p:spTree>
    <p:extLst>
      <p:ext uri="{BB962C8B-B14F-4D97-AF65-F5344CB8AC3E}">
        <p14:creationId xmlns:p14="http://schemas.microsoft.com/office/powerpoint/2010/main" val="79972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665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25759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voluntária</a:t>
            </a:r>
          </a:p>
          <a:p>
            <a:pPr algn="r"/>
            <a:r>
              <a:rPr lang="pt-BR" sz="2200" dirty="0"/>
              <a:t>servidores que ingressaram até a EC 41/03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18546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99245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92035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730464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623251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103952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96740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202620" y="2316767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202618" y="2751790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integrais </a:t>
            </a:r>
            <a: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correspondente </a:t>
            </a: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 totalidade da remuneração do servidor no cargo em que se der a aposentadoria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</p:spTree>
    <p:extLst>
      <p:ext uri="{BB962C8B-B14F-4D97-AF65-F5344CB8AC3E}">
        <p14:creationId xmlns:p14="http://schemas.microsoft.com/office/powerpoint/2010/main" val="18778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8842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7757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69045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dirty="0"/>
              <a:t>REGRA ANTERIOR – Aposentadoria voluntária</a:t>
            </a:r>
          </a:p>
          <a:p>
            <a:pPr algn="r"/>
            <a:r>
              <a:rPr lang="pt-BR" sz="2200" dirty="0"/>
              <a:t>servidores do magistério que ingressaram até a EC 41/03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70357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451056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34384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730464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623251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103952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96740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207947" y="2318488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207945" y="2753511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integrais correspondente à totalidade da remuneração do servidor no cargo em que se der a aposentadoria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</p:spTree>
    <p:extLst>
      <p:ext uri="{BB962C8B-B14F-4D97-AF65-F5344CB8AC3E}">
        <p14:creationId xmlns:p14="http://schemas.microsoft.com/office/powerpoint/2010/main" val="60155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231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0" y="2163654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437585" y="1300767"/>
            <a:ext cx="9396477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NOVA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para servidores que ingressarem </a:t>
            </a:r>
            <a:r>
              <a:rPr lang="pt-BR" sz="2200" b="1" dirty="0" smtClean="0"/>
              <a:t>após</a:t>
            </a:r>
            <a:r>
              <a:rPr lang="pt-BR" sz="2200" dirty="0" smtClean="0"/>
              <a:t> </a:t>
            </a:r>
            <a:r>
              <a:rPr lang="pt-BR" sz="2200" dirty="0"/>
              <a:t>EC 103/19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92787" y="2446990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73486" y="2847988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66276" y="3131324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982939" y="390200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875727" y="418534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641027" y="2482732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641026" y="2917755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60% da média de 100% das contribuições desde julho/94 </a:t>
            </a:r>
            <a: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2% para cada ano que exceder </a:t>
            </a:r>
            <a: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266276" y="4915623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159062" y="5198959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639763" y="5599958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532550" y="5883294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33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08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254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-13027" y="2150775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47074" y="1300767"/>
            <a:ext cx="9022988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NOVA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para servidores do </a:t>
            </a:r>
            <a:r>
              <a:rPr lang="pt-BR" sz="2200" b="1" dirty="0"/>
              <a:t>magistério</a:t>
            </a:r>
            <a:r>
              <a:rPr lang="pt-BR" sz="2200" dirty="0"/>
              <a:t> que ingressaram </a:t>
            </a:r>
            <a:r>
              <a:rPr lang="pt-BR" sz="2200" b="1" dirty="0"/>
              <a:t>após</a:t>
            </a:r>
            <a:r>
              <a:rPr lang="pt-BR" sz="2200" dirty="0"/>
              <a:t>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79760" y="2434111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60459" y="283511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53249" y="311844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841567" y="390200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734355" y="418534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537991" y="2493897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537990" y="2928920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60% da média de 100% das contribuições desde julho/94 </a:t>
            </a:r>
            <a: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2% para cada ano que exceder </a:t>
            </a:r>
            <a: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253249" y="4915623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146035" y="5198959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626736" y="5599958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519523" y="5883294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33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28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231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77348" y="2485620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708041" y="1300767"/>
            <a:ext cx="9396476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NOVA </a:t>
            </a:r>
            <a:r>
              <a:rPr lang="pt-BR" sz="2200" dirty="0"/>
              <a:t>– Aposentadoria especial – agentes nocivos</a:t>
            </a:r>
          </a:p>
          <a:p>
            <a:pPr algn="r"/>
            <a:r>
              <a:rPr lang="pt-BR" sz="2200" dirty="0"/>
              <a:t>para servidores que ingressaram </a:t>
            </a:r>
            <a:r>
              <a:rPr lang="pt-BR" sz="2200" b="1" dirty="0" smtClean="0"/>
              <a:t>após</a:t>
            </a:r>
            <a:r>
              <a:rPr lang="pt-BR" sz="2200" dirty="0" smtClean="0"/>
              <a:t> </a:t>
            </a:r>
            <a:r>
              <a:rPr lang="pt-BR" sz="2200" dirty="0"/>
              <a:t>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70135" y="276895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794456" y="33868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687243" y="367018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efetiva exposição 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537991" y="2073499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537990" y="2508522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60% da média de 100% das contribuições desde julho/94 </a:t>
            </a:r>
            <a: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+ 2% para cada ano que exceder </a:t>
            </a:r>
            <a:b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anos </a:t>
            </a:r>
            <a:r>
              <a:rPr lang="pt-BR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contribuição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1253729" y="4915623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2146515" y="5198959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627216" y="5599958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520003" y="5883294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33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103550" y="405551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1996338" y="4338855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</a:t>
            </a:r>
          </a:p>
        </p:txBody>
      </p:sp>
    </p:spTree>
    <p:extLst>
      <p:ext uri="{BB962C8B-B14F-4D97-AF65-F5344CB8AC3E}">
        <p14:creationId xmlns:p14="http://schemas.microsoft.com/office/powerpoint/2010/main" val="230976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07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141964" y="3151294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708042" y="1300767"/>
            <a:ext cx="9396476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NOVA </a:t>
            </a:r>
            <a:r>
              <a:rPr lang="pt-BR" sz="2200" dirty="0"/>
              <a:t>– Aposentadoria compulsória</a:t>
            </a:r>
          </a:p>
          <a:p>
            <a:pPr algn="r"/>
            <a:r>
              <a:rPr lang="pt-BR" sz="2200" dirty="0"/>
              <a:t>para servidores que ingressaram </a:t>
            </a:r>
            <a:r>
              <a:rPr lang="pt-BR" sz="2200" b="1" dirty="0" smtClean="0"/>
              <a:t>após</a:t>
            </a:r>
            <a:r>
              <a:rPr lang="pt-BR" sz="2200" dirty="0" smtClean="0"/>
              <a:t> </a:t>
            </a:r>
            <a:r>
              <a:rPr lang="pt-BR" sz="2200" dirty="0"/>
              <a:t>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1034751" y="3434630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4623597" y="2213973"/>
            <a:ext cx="291862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4623595" y="2648996"/>
            <a:ext cx="452040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8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60% da média de 100% das </a:t>
            </a:r>
            <a:r>
              <a:rPr lang="pt-BR" sz="18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contribuições </a:t>
            </a:r>
            <a:r>
              <a:rPr lang="pt-BR" sz="18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desde julho/94 + 2% para cada ano que exceder 20 anos de contribuição </a:t>
            </a:r>
            <a:r>
              <a:rPr lang="pt-BR" sz="1800" u="sng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multiplicado </a:t>
            </a:r>
            <a:r>
              <a:rPr lang="pt-BR" sz="18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pelo fator</a:t>
            </a:r>
            <a:r>
              <a:rPr lang="pt-BR" sz="18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resultante da equação tempo de contribuição dividido por 20 anos, limitado o fator a um inteiro</a:t>
            </a:r>
          </a:p>
        </p:txBody>
      </p:sp>
      <p:sp>
        <p:nvSpPr>
          <p:cNvPr id="16" name="Subtítulo 5"/>
          <p:cNvSpPr txBox="1">
            <a:spLocks/>
          </p:cNvSpPr>
          <p:nvPr/>
        </p:nvSpPr>
        <p:spPr>
          <a:xfrm>
            <a:off x="785684" y="4164096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7" name="Subtítulo 5"/>
          <p:cNvSpPr txBox="1">
            <a:spLocks/>
          </p:cNvSpPr>
          <p:nvPr/>
        </p:nvSpPr>
        <p:spPr>
          <a:xfrm>
            <a:off x="1678472" y="4447432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412381" y="51729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305170" y="5456315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33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10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033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77348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30033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que ingressaram no serviço público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70135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450834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343624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730464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623251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103952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96740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491540" y="2050085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Sistema de Pontos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491539" y="2485108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somatório idade + tempo de </a:t>
            </a:r>
            <a:r>
              <a:rPr lang="pt-BR" sz="14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contrib</a:t>
            </a: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deverá corresponder a 96 pontos se HOMEM </a:t>
            </a:r>
            <a: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 pontos se MULHER. </a:t>
            </a:r>
          </a:p>
          <a:p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partir de janeiro/20 acresce-se 1 ponto a </a:t>
            </a:r>
            <a: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cada </a:t>
            </a: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 até um total de 105 pontos se HOMEM </a:t>
            </a:r>
            <a: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pontos se MULHER 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098860" y="2764872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 anos em janeiro/22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606193" y="3449206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 anos em janeiro/22</a:t>
            </a:r>
          </a:p>
        </p:txBody>
      </p:sp>
    </p:spTree>
    <p:extLst>
      <p:ext uri="{BB962C8B-B14F-4D97-AF65-F5344CB8AC3E}">
        <p14:creationId xmlns:p14="http://schemas.microsoft.com/office/powerpoint/2010/main" val="192102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6110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1303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46110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que ingressaram no serviço público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05817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86516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7930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712633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605420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086121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78909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847086" y="2215175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847086" y="2650198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Servidores que ingressaram no serviço público </a:t>
            </a:r>
            <a:r>
              <a:rPr lang="pt-BR" sz="16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antes</a:t>
            </a:r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EC 41/03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totalidade</a:t>
            </a:r>
            <a:b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remuneração do cargo efetivo, </a:t>
            </a:r>
            <a: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desde 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 comprovado que o servidor </a:t>
            </a:r>
            <a: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possui 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idade mínima de 65 anos se HOMEM e 62 anos se MULHER. 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089218" y="2743937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 anos em janeiro/22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2487081" y="3451453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 anos em janeiro/22</a:t>
            </a:r>
          </a:p>
        </p:txBody>
      </p:sp>
    </p:spTree>
    <p:extLst>
      <p:ext uri="{BB962C8B-B14F-4D97-AF65-F5344CB8AC3E}">
        <p14:creationId xmlns:p14="http://schemas.microsoft.com/office/powerpoint/2010/main" val="310061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4746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-13027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84746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que ingressaram no serviço público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79760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60459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53249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648386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541173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021874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14662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799313" y="2319952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799313" y="2754975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Servidores que ingressaram no serviço público </a:t>
            </a:r>
            <a:r>
              <a:rPr lang="pt-BR" sz="16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após</a:t>
            </a:r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EC 41/03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60% da </a:t>
            </a:r>
            <a: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100% das contribuições </a:t>
            </a:r>
            <a: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desde 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julho/94 + 2% para cada ano </a:t>
            </a:r>
            <a: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 exceder 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anos de contribuição. 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030160" y="2729301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 anos em janeiro/22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2498175" y="3425587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 anos em janeiro/22</a:t>
            </a:r>
          </a:p>
        </p:txBody>
      </p:sp>
    </p:spTree>
    <p:extLst>
      <p:ext uri="{BB962C8B-B14F-4D97-AF65-F5344CB8AC3E}">
        <p14:creationId xmlns:p14="http://schemas.microsoft.com/office/powerpoint/2010/main" val="397388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231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51813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33231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do </a:t>
            </a:r>
            <a:r>
              <a:rPr lang="pt-BR" sz="2200" b="1" dirty="0"/>
              <a:t>magistério</a:t>
            </a:r>
            <a:r>
              <a:rPr lang="pt-BR" sz="2200" dirty="0"/>
              <a:t> que ingressaram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44600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425299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318089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730464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623251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103952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996740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6057952" y="2288670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Sistema de Pontos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6057951" y="2723693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somatório idade + tempo de </a:t>
            </a:r>
            <a:r>
              <a:rPr lang="pt-BR" sz="14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contrib</a:t>
            </a: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deverá </a:t>
            </a: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corresponder a 91 pontos </a:t>
            </a:r>
            <a: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HOMEM e 81 pontos se MULHER. </a:t>
            </a:r>
          </a:p>
          <a:p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partir de janeiro/20 acresce-se 1 ponto </a:t>
            </a:r>
            <a: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cada ano até um total de 100 pontos </a:t>
            </a:r>
            <a: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pt-BR" sz="14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HOMEM e 92 pontos se MULHER 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086891" y="2743937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 anos em janeiro/22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514158" y="3409596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 anos em janeiro/22</a:t>
            </a:r>
          </a:p>
        </p:txBody>
      </p:sp>
    </p:spTree>
    <p:extLst>
      <p:ext uri="{BB962C8B-B14F-4D97-AF65-F5344CB8AC3E}">
        <p14:creationId xmlns:p14="http://schemas.microsoft.com/office/powerpoint/2010/main" val="129685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663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51663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1663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do </a:t>
            </a:r>
            <a:r>
              <a:rPr lang="pt-BR" sz="2200" b="1" dirty="0"/>
              <a:t>magistério</a:t>
            </a:r>
            <a:r>
              <a:rPr lang="pt-BR" sz="2200" dirty="0"/>
              <a:t> que ingressaram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44450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425149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317939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815550" y="3613537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708337" y="3896873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189038" y="4297871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2081826" y="4581207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967801" y="2064884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967800" y="2499907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5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Servidores que ingressaram no serviço </a:t>
            </a:r>
            <a:r>
              <a:rPr lang="pt-BR" sz="1500" u="sng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500" u="sng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500" u="sng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público </a:t>
            </a:r>
            <a:r>
              <a:rPr lang="pt-BR" sz="15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antes</a:t>
            </a:r>
            <a:r>
              <a:rPr lang="pt-BR" sz="15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EC 41/03</a:t>
            </a:r>
            <a: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totalidade </a:t>
            </a:r>
            <a:r>
              <a:rPr lang="pt-BR" sz="15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5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5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</a:t>
            </a:r>
            <a: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remuneração do cargo efetivo, desde </a:t>
            </a:r>
            <a:r>
              <a:rPr lang="pt-BR" sz="15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5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5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comprovado que o servidor possui </a:t>
            </a:r>
            <a:r>
              <a:rPr lang="pt-BR" sz="15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5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5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idade mínima de 60 anos se HOMEM </a:t>
            </a:r>
            <a:r>
              <a:rPr lang="pt-BR" sz="15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5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5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pt-BR" sz="1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 anos se MULHER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077384" y="2735590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 anos em janeiro/22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502866" y="3419925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 anos em janeiro/22</a:t>
            </a:r>
          </a:p>
        </p:txBody>
      </p:sp>
    </p:spTree>
    <p:extLst>
      <p:ext uri="{BB962C8B-B14F-4D97-AF65-F5344CB8AC3E}">
        <p14:creationId xmlns:p14="http://schemas.microsoft.com/office/powerpoint/2010/main" val="301397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898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8988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do </a:t>
            </a:r>
            <a:r>
              <a:rPr lang="pt-BR" sz="2200" b="1" dirty="0"/>
              <a:t>magistério</a:t>
            </a:r>
            <a:r>
              <a:rPr lang="pt-BR" sz="2200" dirty="0"/>
              <a:t> que ingressaram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892787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373486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26627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686725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489914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1060213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863403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844270" y="2309818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844269" y="2744841"/>
            <a:ext cx="3936055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Servidores que ingressaram no </a:t>
            </a:r>
            <a:r>
              <a:rPr lang="pt-BR" sz="1600" u="sng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serviço</a:t>
            </a:r>
            <a:br>
              <a:rPr lang="pt-BR" sz="1600" u="sng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u="sng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público </a:t>
            </a:r>
            <a:r>
              <a:rPr lang="pt-BR" sz="16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após</a:t>
            </a:r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EC 41/03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60% da </a:t>
            </a:r>
            <a: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média 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100% das contribuições </a:t>
            </a:r>
            <a: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desde 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julho/94 + 2% para cada ano </a:t>
            </a:r>
            <a: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6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exceder 20 anos de contribuição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399505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2922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77299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66577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carreira</a:t>
            </a:r>
          </a:p>
        </p:txBody>
      </p:sp>
      <p:sp>
        <p:nvSpPr>
          <p:cNvPr id="22" name="Subtítulo 5"/>
          <p:cNvSpPr txBox="1">
            <a:spLocks/>
          </p:cNvSpPr>
          <p:nvPr/>
        </p:nvSpPr>
        <p:spPr>
          <a:xfrm>
            <a:off x="5468712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3" name="Subtítulo 5"/>
          <p:cNvSpPr txBox="1">
            <a:spLocks/>
          </p:cNvSpPr>
          <p:nvPr/>
        </p:nvSpPr>
        <p:spPr>
          <a:xfrm>
            <a:off x="6361499" y="6115115"/>
            <a:ext cx="2880724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043152" y="2743937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 anos em janeiro/22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479662" y="3425587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 anos em janeiro/22</a:t>
            </a:r>
          </a:p>
        </p:txBody>
      </p:sp>
    </p:spTree>
    <p:extLst>
      <p:ext uri="{BB962C8B-B14F-4D97-AF65-F5344CB8AC3E}">
        <p14:creationId xmlns:p14="http://schemas.microsoft.com/office/powerpoint/2010/main" val="208549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1928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77569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51928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GERAL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que ingressaram no serviço público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70358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451057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343846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541209" y="362979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433996" y="3913126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50%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914697" y="431412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807484" y="4597460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50%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627923" y="2396944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627921" y="2831967"/>
            <a:ext cx="3516079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Servidores que ingressaram no serviço público </a:t>
            </a:r>
            <a:r>
              <a:rPr lang="pt-BR" sz="16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antes</a:t>
            </a:r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EC 41/03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totalidade da remuneração do cargo efetivo. 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154804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0475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528290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421077" y="6115115"/>
            <a:ext cx="7701053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33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95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1714" y="649311"/>
            <a:ext cx="8825659" cy="651456"/>
          </a:xfrm>
        </p:spPr>
        <p:txBody>
          <a:bodyPr/>
          <a:lstStyle/>
          <a:p>
            <a:r>
              <a:rPr lang="pt-BR" sz="3600" dirty="0"/>
              <a:t>APOSENTADORIA DOS SERVIDORES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43900" y="2009106"/>
            <a:ext cx="982939" cy="967671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48386" y="5996582"/>
            <a:ext cx="8825659" cy="4686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1714" y="1300767"/>
            <a:ext cx="8825659" cy="772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pt-BR" sz="2200" b="1" dirty="0"/>
              <a:t>REGRA DE TRANSIÇÃO GERAL </a:t>
            </a:r>
            <a:r>
              <a:rPr lang="pt-BR" sz="2200" dirty="0"/>
              <a:t>– Aposentadoria voluntária</a:t>
            </a:r>
          </a:p>
          <a:p>
            <a:pPr algn="r"/>
            <a:r>
              <a:rPr lang="pt-BR" sz="2200" dirty="0"/>
              <a:t>servidores que ingressaram no serviço público </a:t>
            </a:r>
            <a:r>
              <a:rPr lang="pt-BR" sz="2200" b="1" dirty="0"/>
              <a:t>até</a:t>
            </a:r>
            <a:r>
              <a:rPr lang="pt-BR" sz="2200" dirty="0"/>
              <a:t> a EC 103/19 </a:t>
            </a:r>
          </a:p>
        </p:txBody>
      </p:sp>
      <p:sp>
        <p:nvSpPr>
          <p:cNvPr id="7" name="Subtítulo 5"/>
          <p:cNvSpPr txBox="1">
            <a:spLocks/>
          </p:cNvSpPr>
          <p:nvPr/>
        </p:nvSpPr>
        <p:spPr>
          <a:xfrm>
            <a:off x="936689" y="2292442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H</a:t>
            </a:r>
          </a:p>
        </p:txBody>
      </p:sp>
      <p:sp>
        <p:nvSpPr>
          <p:cNvPr id="8" name="Subtítulo 5"/>
          <p:cNvSpPr txBox="1">
            <a:spLocks/>
          </p:cNvSpPr>
          <p:nvPr/>
        </p:nvSpPr>
        <p:spPr>
          <a:xfrm>
            <a:off x="417388" y="2693440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9" name="Subtítulo 5"/>
          <p:cNvSpPr txBox="1">
            <a:spLocks/>
          </p:cNvSpPr>
          <p:nvPr/>
        </p:nvSpPr>
        <p:spPr>
          <a:xfrm>
            <a:off x="1310177" y="2976776"/>
            <a:ext cx="3391287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idade - M</a:t>
            </a:r>
          </a:p>
        </p:txBody>
      </p:sp>
      <p:sp>
        <p:nvSpPr>
          <p:cNvPr id="10" name="Subtítulo 5"/>
          <p:cNvSpPr txBox="1">
            <a:spLocks/>
          </p:cNvSpPr>
          <p:nvPr/>
        </p:nvSpPr>
        <p:spPr>
          <a:xfrm>
            <a:off x="507540" y="3591152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1" name="Subtítulo 5"/>
          <p:cNvSpPr txBox="1">
            <a:spLocks/>
          </p:cNvSpPr>
          <p:nvPr/>
        </p:nvSpPr>
        <p:spPr>
          <a:xfrm>
            <a:off x="1400327" y="3874488"/>
            <a:ext cx="7520749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50%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 </a:t>
            </a:r>
          </a:p>
        </p:txBody>
      </p:sp>
      <p:sp>
        <p:nvSpPr>
          <p:cNvPr id="12" name="Subtítulo 5"/>
          <p:cNvSpPr txBox="1">
            <a:spLocks/>
          </p:cNvSpPr>
          <p:nvPr/>
        </p:nvSpPr>
        <p:spPr>
          <a:xfrm>
            <a:off x="881028" y="4275487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3" name="Subtítulo 5"/>
          <p:cNvSpPr txBox="1">
            <a:spLocks/>
          </p:cNvSpPr>
          <p:nvPr/>
        </p:nvSpPr>
        <p:spPr>
          <a:xfrm>
            <a:off x="1773815" y="4558823"/>
            <a:ext cx="7932871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contribuição + </a:t>
            </a:r>
            <a:r>
              <a:rPr lang="pt-BR" sz="25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pedágio 50% </a:t>
            </a:r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</a:t>
            </a:r>
          </a:p>
        </p:txBody>
      </p:sp>
      <p:sp>
        <p:nvSpPr>
          <p:cNvPr id="14" name="Subtítulo 5"/>
          <p:cNvSpPr txBox="1">
            <a:spLocks/>
          </p:cNvSpPr>
          <p:nvPr/>
        </p:nvSpPr>
        <p:spPr>
          <a:xfrm>
            <a:off x="5504101" y="2342210"/>
            <a:ext cx="3124683" cy="484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Proventos</a:t>
            </a:r>
          </a:p>
        </p:txBody>
      </p:sp>
      <p:sp>
        <p:nvSpPr>
          <p:cNvPr id="15" name="Subtítulo 5"/>
          <p:cNvSpPr txBox="1">
            <a:spLocks/>
          </p:cNvSpPr>
          <p:nvPr/>
        </p:nvSpPr>
        <p:spPr>
          <a:xfrm>
            <a:off x="5504100" y="2777233"/>
            <a:ext cx="3639900" cy="873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Servidores que ingressaram no serviço público </a:t>
            </a:r>
            <a:r>
              <a:rPr lang="pt-BR" sz="1600" b="1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após </a:t>
            </a:r>
            <a:r>
              <a:rPr lang="pt-BR" sz="1600" u="sng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EC 41/03</a:t>
            </a:r>
            <a:r>
              <a:rPr lang="pt-BR" sz="16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100 da média das contribuições desde julho/94</a:t>
            </a:r>
          </a:p>
        </p:txBody>
      </p:sp>
      <p:sp>
        <p:nvSpPr>
          <p:cNvPr id="18" name="Subtítulo 5"/>
          <p:cNvSpPr txBox="1">
            <a:spLocks/>
          </p:cNvSpPr>
          <p:nvPr/>
        </p:nvSpPr>
        <p:spPr>
          <a:xfrm>
            <a:off x="1154804" y="5147444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9" name="Subtítulo 5"/>
          <p:cNvSpPr txBox="1">
            <a:spLocks/>
          </p:cNvSpPr>
          <p:nvPr/>
        </p:nvSpPr>
        <p:spPr>
          <a:xfrm>
            <a:off x="2047591" y="5430780"/>
            <a:ext cx="5495135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de efetivo serviço público</a:t>
            </a:r>
          </a:p>
        </p:txBody>
      </p:sp>
      <p:sp>
        <p:nvSpPr>
          <p:cNvPr id="20" name="Subtítulo 5"/>
          <p:cNvSpPr txBox="1">
            <a:spLocks/>
          </p:cNvSpPr>
          <p:nvPr/>
        </p:nvSpPr>
        <p:spPr>
          <a:xfrm>
            <a:off x="1528290" y="5831779"/>
            <a:ext cx="982939" cy="967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1" name="Subtítulo 5"/>
          <p:cNvSpPr txBox="1">
            <a:spLocks/>
          </p:cNvSpPr>
          <p:nvPr/>
        </p:nvSpPr>
        <p:spPr>
          <a:xfrm>
            <a:off x="2421077" y="6115115"/>
            <a:ext cx="7701053" cy="684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pt-BR" sz="33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 no cargo em que se der a </a:t>
            </a:r>
            <a:r>
              <a:rPr lang="pt-BR" sz="33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aposent</a:t>
            </a:r>
            <a:r>
              <a:rPr lang="pt-BR" sz="33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33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62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5000" dirty="0"/>
              <a:t>BRUNO CUNHA GONTIJO</a:t>
            </a:r>
            <a:br>
              <a:rPr lang="pt-BR" sz="5000" dirty="0"/>
            </a:br>
            <a:r>
              <a:rPr lang="pt-BR" sz="2500" dirty="0">
                <a:solidFill>
                  <a:schemeClr val="accent1"/>
                </a:solidFill>
              </a:rPr>
              <a:t>Procurador do Legislativo Municipal</a:t>
            </a:r>
            <a:br>
              <a:rPr lang="pt-BR" sz="2500" dirty="0">
                <a:solidFill>
                  <a:schemeClr val="accent1"/>
                </a:solidFill>
              </a:rPr>
            </a:br>
            <a:r>
              <a:rPr lang="pt-BR" sz="2500" dirty="0">
                <a:solidFill>
                  <a:schemeClr val="accent1"/>
                </a:solidFill>
              </a:rPr>
              <a:t>Advogado</a:t>
            </a:r>
            <a:br>
              <a:rPr lang="pt-BR" sz="2500" dirty="0">
                <a:solidFill>
                  <a:schemeClr val="accent1"/>
                </a:solidFill>
              </a:rPr>
            </a:br>
            <a:r>
              <a:rPr lang="pt-BR" sz="2500" dirty="0">
                <a:solidFill>
                  <a:schemeClr val="accent1"/>
                </a:solidFill>
              </a:rPr>
              <a:t>Mestre em Direito Público</a:t>
            </a:r>
            <a:br>
              <a:rPr lang="pt-BR" sz="2500" dirty="0">
                <a:solidFill>
                  <a:schemeClr val="accent1"/>
                </a:solidFill>
              </a:rPr>
            </a:br>
            <a:r>
              <a:rPr lang="pt-BR" sz="2500" dirty="0">
                <a:solidFill>
                  <a:schemeClr val="accent1"/>
                </a:solidFill>
              </a:rPr>
              <a:t>Professor de cursos de graduação e pós-graduação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97084" y="5827838"/>
            <a:ext cx="8825659" cy="71594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r"/>
            <a:r>
              <a:rPr lang="pt-BR" dirty="0">
                <a:solidFill>
                  <a:schemeClr val="tx1"/>
                </a:solidFill>
              </a:rPr>
              <a:t>(37) 99194-9901</a:t>
            </a:r>
          </a:p>
          <a:p>
            <a:pPr algn="r"/>
            <a:r>
              <a:rPr lang="pt-BR" dirty="0">
                <a:solidFill>
                  <a:schemeClr val="tx1"/>
                </a:solidFill>
              </a:rPr>
              <a:t>@</a:t>
            </a:r>
            <a:r>
              <a:rPr lang="pt-BR" cap="none" dirty="0" err="1">
                <a:solidFill>
                  <a:schemeClr val="tx1"/>
                </a:solidFill>
              </a:rPr>
              <a:t>brunocunhagontijo</a:t>
            </a:r>
            <a:endParaRPr lang="pt-BR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4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www.imp.mg.gov.br</a:t>
            </a:r>
          </a:p>
          <a:p>
            <a:pPr marL="0" indent="0">
              <a:buNone/>
            </a:pPr>
            <a:r>
              <a:rPr lang="pt-BR" sz="3600" b="1" dirty="0" smtClean="0">
                <a:solidFill>
                  <a:schemeClr val="bg1"/>
                </a:solidFill>
              </a:rPr>
              <a:t>ACESSE O LINK:</a:t>
            </a:r>
          </a:p>
          <a:p>
            <a:pPr marL="0" indent="0">
              <a:buNone/>
            </a:pPr>
            <a:r>
              <a:rPr lang="pt-BR" sz="3600" b="1" dirty="0" smtClean="0">
                <a:solidFill>
                  <a:srgbClr val="00B050"/>
                </a:solidFill>
              </a:rPr>
              <a:t>“Baixe aqui apresentações e apostilas”</a:t>
            </a:r>
            <a:endParaRPr lang="pt-BR" sz="3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6080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Íon">
  <a:themeElements>
    <a:clrScheme name="Í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Í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Í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tint val="100000"/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277</TotalTime>
  <Words>3415</Words>
  <Application>Microsoft Office PowerPoint</Application>
  <PresentationFormat>Apresentação na tela (4:3)</PresentationFormat>
  <Paragraphs>509</Paragraphs>
  <Slides>46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46</vt:i4>
      </vt:variant>
    </vt:vector>
  </HeadingPairs>
  <TitlesOfParts>
    <vt:vector size="51" baseType="lpstr">
      <vt:lpstr>Arial</vt:lpstr>
      <vt:lpstr>Century Gothic</vt:lpstr>
      <vt:lpstr>Times New Roman</vt:lpstr>
      <vt:lpstr>Wingdings 3</vt:lpstr>
      <vt:lpstr>Íon</vt:lpstr>
      <vt:lpstr>SEMINÁRIO:  REFORMA DA PREVIDÊNCIA DO SERVIDOR PÚBLICO</vt:lpstr>
      <vt:lpstr>SEMINÁRIO REFORMA DA PREVIDÊNCIA</vt:lpstr>
      <vt:lpstr>O ESTADO DE COISAS 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MODIFICAÇÕES GERAIS DA EC 103/19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APOSENTADORIA DOS SERVIDORES</vt:lpstr>
      <vt:lpstr>BRUNO CUNHA GONTIJO Procurador do Legislativo Municipal Advogado Mestre em Direito Público Professor de cursos de graduação e pós-graduação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SEMINÁRIO REFORMA DA PREVIDÊNCIA</dc:title>
  <dc:creator>User</dc:creator>
  <cp:lastModifiedBy>Heli de Souza Maia</cp:lastModifiedBy>
  <cp:revision>37</cp:revision>
  <dcterms:created xsi:type="dcterms:W3CDTF">2019-11-25T01:50:34Z</dcterms:created>
  <dcterms:modified xsi:type="dcterms:W3CDTF">2019-12-11T12:50:44Z</dcterms:modified>
</cp:coreProperties>
</file>